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  <p:embeddedFont>
      <p:font typeface="Maven Pro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C5D0BD-17A3-4600-B33C-1BC9852CD75F}">
  <a:tblStyle styleId="{F4C5D0BD-17A3-4600-B33C-1BC9852CD7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Nuni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MavenPro-regular.fntdata"/><Relationship Id="rId27" Type="http://schemas.openxmlformats.org/officeDocument/2006/relationships/font" Target="fonts/Nuni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avenPr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b202696a2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5b202696a2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b038a6f5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b038a6f5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b038a6f5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b038a6f5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b038a6f5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b038a6f5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b202696a2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b202696a2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b202696a2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5b202696a2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b202696a2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b202696a2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5b202696a2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5b202696a2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b202696a2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b202696a2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b038a6f5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b038a6f5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b202696a2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b202696a2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b038a6f5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b038a6f5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b038a6f5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b038a6f5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b202696a2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b202696a2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d13e15c3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5d13e15c3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c943ea8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c943ea8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src.edu.tw/filemanage/detail/9bdcae78-83ea-4bb6-95e5-3b18b923ddc7" TargetMode="External"/><Relationship Id="rId4" Type="http://schemas.openxmlformats.org/officeDocument/2006/relationships/hyperlink" Target="https://edu.law.moe.gov.tw/LawContent.aspx?id=GL000492#lawmenu" TargetMode="External"/><Relationship Id="rId5" Type="http://schemas.openxmlformats.org/officeDocument/2006/relationships/hyperlink" Target="https://hdl.handle.net/11296/bmb39c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156900" y="265650"/>
            <a:ext cx="8830200" cy="24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E04-1141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自駕車巡邏與影像辨識技術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於智慧校園管理之應用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Application of Autonomous Vehicle Patrol and Image Recognition Technology in Smart Campus Management</a:t>
            </a:r>
            <a:endParaRPr sz="18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3345450" y="2972075"/>
            <a:ext cx="2453100" cy="11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B11107110	吳亮穎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B11107123	周世安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B11130222	梁凱崴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3"/>
          <p:cNvSpPr txBox="1"/>
          <p:nvPr>
            <p:ph idx="1" type="subTitle"/>
          </p:nvPr>
        </p:nvSpPr>
        <p:spPr>
          <a:xfrm>
            <a:off x="3303025" y="4152550"/>
            <a:ext cx="24531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指導教授</a:t>
            </a:r>
            <a:r>
              <a:rPr lang="zh-TW"/>
              <a:t>：</a:t>
            </a:r>
            <a:r>
              <a:rPr lang="zh-TW"/>
              <a:t>謝易錚教授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"/>
          <p:cNvSpPr txBox="1"/>
          <p:nvPr>
            <p:ph type="ctrTitle"/>
          </p:nvPr>
        </p:nvSpPr>
        <p:spPr>
          <a:xfrm>
            <a:off x="705000" y="255050"/>
            <a:ext cx="7744200" cy="9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Progress Report - Problems &amp; Solution</a:t>
            </a:r>
            <a:endParaRPr sz="3200"/>
          </a:p>
        </p:txBody>
      </p:sp>
      <p:sp>
        <p:nvSpPr>
          <p:cNvPr id="343" name="Google Shape;343;p22"/>
          <p:cNvSpPr txBox="1"/>
          <p:nvPr>
            <p:ph idx="1" type="subTitle"/>
          </p:nvPr>
        </p:nvSpPr>
        <p:spPr>
          <a:xfrm>
            <a:off x="790800" y="1164750"/>
            <a:ext cx="7562400" cy="12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>
                <a:latin typeface="Maven Pro"/>
                <a:ea typeface="Maven Pro"/>
                <a:cs typeface="Maven Pro"/>
                <a:sym typeface="Maven Pro"/>
              </a:rPr>
              <a:t>Autonomous Vehicle: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zh-TW">
                <a:latin typeface="Maven Pro"/>
                <a:ea typeface="Maven Pro"/>
                <a:cs typeface="Maven Pro"/>
                <a:sym typeface="Maven Pro"/>
              </a:rPr>
              <a:t>The Arduino's voltage output is insufficient to drive multiple components simultaneously.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44" name="Google Shape;344;p22"/>
          <p:cNvSpPr txBox="1"/>
          <p:nvPr/>
        </p:nvSpPr>
        <p:spPr>
          <a:xfrm>
            <a:off x="1238925" y="2738700"/>
            <a:ext cx="58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 Use a power bank for additional power supply.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"/>
          <p:cNvSpPr txBox="1"/>
          <p:nvPr>
            <p:ph type="ctrTitle"/>
          </p:nvPr>
        </p:nvSpPr>
        <p:spPr>
          <a:xfrm>
            <a:off x="705000" y="255050"/>
            <a:ext cx="7744200" cy="9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Progress Report - Problems </a:t>
            </a:r>
            <a:r>
              <a:rPr lang="zh-TW" sz="3200"/>
              <a:t>&amp; </a:t>
            </a:r>
            <a:r>
              <a:rPr lang="zh-TW" sz="3200"/>
              <a:t>Solution</a:t>
            </a:r>
            <a:endParaRPr sz="3200"/>
          </a:p>
        </p:txBody>
      </p:sp>
      <p:sp>
        <p:nvSpPr>
          <p:cNvPr id="350" name="Google Shape;350;p23"/>
          <p:cNvSpPr txBox="1"/>
          <p:nvPr>
            <p:ph idx="1" type="subTitle"/>
          </p:nvPr>
        </p:nvSpPr>
        <p:spPr>
          <a:xfrm>
            <a:off x="790800" y="1164750"/>
            <a:ext cx="7896900" cy="9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>
                <a:latin typeface="Maven Pro"/>
                <a:ea typeface="Maven Pro"/>
                <a:cs typeface="Maven Pro"/>
                <a:sym typeface="Maven Pro"/>
              </a:rPr>
              <a:t>Autonomous Vehicle: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zh-TW">
                <a:latin typeface="Maven Pro"/>
                <a:ea typeface="Maven Pro"/>
                <a:cs typeface="Maven Pro"/>
                <a:sym typeface="Maven Pro"/>
              </a:rPr>
              <a:t>The control components are difficult to install onto the autonomous vehicle.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51" name="Google Shape;351;p23"/>
          <p:cNvSpPr txBox="1"/>
          <p:nvPr/>
        </p:nvSpPr>
        <p:spPr>
          <a:xfrm>
            <a:off x="1234100" y="2743625"/>
            <a:ext cx="58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 Using acrylic plates to secure small components in place.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"/>
          <p:cNvSpPr txBox="1"/>
          <p:nvPr>
            <p:ph type="ctrTitle"/>
          </p:nvPr>
        </p:nvSpPr>
        <p:spPr>
          <a:xfrm>
            <a:off x="705000" y="255050"/>
            <a:ext cx="7744200" cy="9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Progress Report - Problems</a:t>
            </a:r>
            <a:endParaRPr sz="3200"/>
          </a:p>
        </p:txBody>
      </p:sp>
      <p:sp>
        <p:nvSpPr>
          <p:cNvPr id="357" name="Google Shape;357;p24"/>
          <p:cNvSpPr txBox="1"/>
          <p:nvPr>
            <p:ph idx="1" type="subTitle"/>
          </p:nvPr>
        </p:nvSpPr>
        <p:spPr>
          <a:xfrm>
            <a:off x="790800" y="1164750"/>
            <a:ext cx="75624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>
                <a:latin typeface="Maven Pro"/>
                <a:ea typeface="Maven Pro"/>
                <a:cs typeface="Maven Pro"/>
                <a:sym typeface="Maven Pro"/>
              </a:rPr>
              <a:t>YOLO Human Detection: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zh-TW">
                <a:latin typeface="Maven Pro"/>
                <a:ea typeface="Maven Pro"/>
                <a:cs typeface="Maven Pro"/>
                <a:sym typeface="Maven Pro"/>
              </a:rPr>
              <a:t>Since suspicious individuals often perform continuous movements, some frames may be misclassified, leading to detection errors.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58" name="Google Shape;3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975" y="2339800"/>
            <a:ext cx="4516250" cy="2566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719" y="2343475"/>
            <a:ext cx="4544775" cy="25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869" y="2343475"/>
            <a:ext cx="4516260" cy="25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4725" y="2343476"/>
            <a:ext cx="4511146" cy="25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"/>
          <p:cNvSpPr txBox="1"/>
          <p:nvPr>
            <p:ph type="ctrTitle"/>
          </p:nvPr>
        </p:nvSpPr>
        <p:spPr>
          <a:xfrm>
            <a:off x="705000" y="255050"/>
            <a:ext cx="7744200" cy="9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Progress Report - Solution</a:t>
            </a:r>
            <a:endParaRPr sz="3200"/>
          </a:p>
        </p:txBody>
      </p:sp>
      <p:sp>
        <p:nvSpPr>
          <p:cNvPr id="367" name="Google Shape;367;p25"/>
          <p:cNvSpPr txBox="1"/>
          <p:nvPr>
            <p:ph idx="1" type="subTitle"/>
          </p:nvPr>
        </p:nvSpPr>
        <p:spPr>
          <a:xfrm>
            <a:off x="790800" y="1164750"/>
            <a:ext cx="8087700" cy="12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>
                <a:latin typeface="Maven Pro"/>
                <a:ea typeface="Maven Pro"/>
                <a:cs typeface="Maven Pro"/>
                <a:sym typeface="Maven Pro"/>
              </a:rPr>
              <a:t>YOLO Human Detection: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latin typeface="Maven Pro"/>
                <a:ea typeface="Maven Pro"/>
                <a:cs typeface="Maven Pro"/>
                <a:sym typeface="Maven Pro"/>
              </a:rPr>
              <a:t>&gt; Incorporate detection results from previous frames for improved accuracy.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68" name="Google Shape;368;p25"/>
          <p:cNvPicPr preferRelativeResize="0"/>
          <p:nvPr/>
        </p:nvPicPr>
        <p:blipFill rotWithShape="1">
          <a:blip r:embed="rId3">
            <a:alphaModFix/>
          </a:blip>
          <a:srcRect b="4242" l="982" r="50381" t="3121"/>
          <a:stretch/>
        </p:blipFill>
        <p:spPr>
          <a:xfrm>
            <a:off x="131344" y="2333325"/>
            <a:ext cx="4447124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5"/>
          <p:cNvPicPr preferRelativeResize="0"/>
          <p:nvPr/>
        </p:nvPicPr>
        <p:blipFill rotWithShape="1">
          <a:blip r:embed="rId3">
            <a:alphaModFix/>
          </a:blip>
          <a:srcRect b="4242" l="49586" r="1808" t="3121"/>
          <a:stretch/>
        </p:blipFill>
        <p:spPr>
          <a:xfrm>
            <a:off x="4578469" y="2333325"/>
            <a:ext cx="4444374" cy="25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"/>
          <p:cNvSpPr txBox="1"/>
          <p:nvPr>
            <p:ph type="ctrTitle"/>
          </p:nvPr>
        </p:nvSpPr>
        <p:spPr>
          <a:xfrm>
            <a:off x="705000" y="255050"/>
            <a:ext cx="5191800" cy="9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Project Time Planning</a:t>
            </a:r>
            <a:endParaRPr sz="3200"/>
          </a:p>
        </p:txBody>
      </p:sp>
      <p:pic>
        <p:nvPicPr>
          <p:cNvPr id="375" name="Google Shape;3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75" y="1301825"/>
            <a:ext cx="8374849" cy="33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"/>
          <p:cNvSpPr txBox="1"/>
          <p:nvPr>
            <p:ph type="ctrTitle"/>
          </p:nvPr>
        </p:nvSpPr>
        <p:spPr>
          <a:xfrm>
            <a:off x="705000" y="255049"/>
            <a:ext cx="4255500" cy="9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Work Assignment</a:t>
            </a:r>
            <a:endParaRPr sz="3200"/>
          </a:p>
        </p:txBody>
      </p:sp>
      <p:sp>
        <p:nvSpPr>
          <p:cNvPr id="381" name="Google Shape;381;p27"/>
          <p:cNvSpPr txBox="1"/>
          <p:nvPr>
            <p:ph idx="1" type="subTitle"/>
          </p:nvPr>
        </p:nvSpPr>
        <p:spPr>
          <a:xfrm>
            <a:off x="827100" y="1283475"/>
            <a:ext cx="7947000" cy="3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B11107110 吳亮穎：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Recognition, Vehicle Control Design, Driving Logic Programming</a:t>
            </a:r>
            <a:endParaRPr/>
          </a:p>
          <a:p>
            <a:pPr indent="0" lvl="0" marL="30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B11107123 周世安：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Vehicle Control Design, Code Integration, Driving Logic Programming</a:t>
            </a:r>
            <a:endParaRPr/>
          </a:p>
          <a:p>
            <a:pPr indent="0" lvl="0" marL="30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B11130222 梁凱崴：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Hardware Design, Code Integration, Driving Logic Programming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8"/>
          <p:cNvSpPr txBox="1"/>
          <p:nvPr>
            <p:ph type="ctrTitle"/>
          </p:nvPr>
        </p:nvSpPr>
        <p:spPr>
          <a:xfrm>
            <a:off x="107800" y="220699"/>
            <a:ext cx="4255500" cy="9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Cost Estimation</a:t>
            </a:r>
            <a:endParaRPr sz="3200"/>
          </a:p>
        </p:txBody>
      </p:sp>
      <p:graphicFrame>
        <p:nvGraphicFramePr>
          <p:cNvPr id="387" name="Google Shape;387;p28"/>
          <p:cNvGraphicFramePr/>
          <p:nvPr/>
        </p:nvGraphicFramePr>
        <p:xfrm>
          <a:off x="403355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{F4C5D0BD-17A3-4600-B33C-1BC9852CD75F}</a:tableStyleId>
              </a:tblPr>
              <a:tblGrid>
                <a:gridCol w="1339125"/>
                <a:gridCol w="1525575"/>
                <a:gridCol w="432225"/>
                <a:gridCol w="669575"/>
                <a:gridCol w="440725"/>
                <a:gridCol w="474625"/>
              </a:tblGrid>
              <a:tr h="38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Item Name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Quantity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Unit Price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38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Self-driving car chassis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Providing self-driving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mobility capabilities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43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Microcontroller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Processing sensor data and navigation calculations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38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 recognition module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Campus monitoring, object recognition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piece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38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Ultrasonic Sensors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Detect obstacles to ensure safety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piece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38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GPS Module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Provide location information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38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WiFi module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Return data and remote control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38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Battery and Power Module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Provide stable power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38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Parts and wire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Connection, fixing and assembly, etc.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249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9"/>
          <p:cNvSpPr txBox="1"/>
          <p:nvPr>
            <p:ph type="ctrTitle"/>
          </p:nvPr>
        </p:nvSpPr>
        <p:spPr>
          <a:xfrm>
            <a:off x="628800" y="206599"/>
            <a:ext cx="4255500" cy="9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Reference</a:t>
            </a:r>
            <a:endParaRPr sz="3200"/>
          </a:p>
        </p:txBody>
      </p:sp>
      <p:sp>
        <p:nvSpPr>
          <p:cNvPr id="393" name="Google Shape;393;p29"/>
          <p:cNvSpPr txBox="1"/>
          <p:nvPr>
            <p:ph idx="1" type="subTitle"/>
          </p:nvPr>
        </p:nvSpPr>
        <p:spPr>
          <a:xfrm>
            <a:off x="705000" y="957425"/>
            <a:ext cx="7947000" cy="4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教育部 校安中心. (2024). 112年各級學校校園安全及災害事件分析報告. </a:t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3"/>
              </a:rPr>
              <a:t>https://csrc.edu.tw/filemanage/detail/9bdcae78-83ea-4bb6-95e5-3b18b923ddc7</a:t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教育部. (2012). 維護校園安全實施要點. </a:t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4"/>
              </a:rPr>
              <a:t>https://edu.law.moe.gov.tw/LawContent.aspx?id=GL000492#lawmenu</a:t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Redmon, J., Divvala, S., Girshick, R., &amp; Farhadi, A. (2016). You only look once: Unified, real-time object detection. Proceedings of the IEEE conference on computer vision and pattern recognition.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Zhang Sr, D., Shao, Y., Mei, Y., Chu, H., Zhang, X., Zhan, H., &amp; Rao, Y. (2019). Using YOLO-based pedestrian detection for monitoring UAV. Tenth International Conference on Graphics and Image Processing (ICGIP 2018).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Shinde, S., Kothari, A., &amp; Gupta, V. (2018). YOLO based human action recognition and localization. Procedia computer science, 133, 831-838.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Gul, M. A., Yousaf, M. H., Nawaz, S., Ur Rehman, Z., &amp; Kim, H. (2020). Patient monitoring by abnormal human activity recognition based on CNN architecture. Electronics, 9(12), 1993.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Huu, P. N., Pham Thi, Q., &amp; Tong Thi Quynh, P. (2022). Proposing Lane and Obstacle Detection Algorithm Using YOLO to Control Self‐Driving Cars on Advanced Networks. Advances in Multimedia, 2022(1), 3425295.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林冠穎. (2024). 影像深度辨識結合巡邏機器人之應用 國立雲林科技大學]. 臺灣博碩士論文知識加值系統. 雲林縣. </a:t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5"/>
              </a:rPr>
              <a:t>https://hdl.handle.net/11296/bmb39c</a:t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ctrTitle"/>
          </p:nvPr>
        </p:nvSpPr>
        <p:spPr>
          <a:xfrm>
            <a:off x="737325" y="352050"/>
            <a:ext cx="6565800" cy="9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Introduction</a:t>
            </a:r>
            <a:endParaRPr sz="3200"/>
          </a:p>
        </p:txBody>
      </p:sp>
      <p:sp>
        <p:nvSpPr>
          <p:cNvPr id="285" name="Google Shape;285;p14"/>
          <p:cNvSpPr txBox="1"/>
          <p:nvPr>
            <p:ph idx="1" type="subTitle"/>
          </p:nvPr>
        </p:nvSpPr>
        <p:spPr>
          <a:xfrm>
            <a:off x="2591100" y="1219125"/>
            <a:ext cx="40566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2400">
                <a:latin typeface="Maven Pro"/>
                <a:ea typeface="Maven Pro"/>
                <a:cs typeface="Maven Pro"/>
                <a:sym typeface="Maven Pro"/>
              </a:rPr>
              <a:t>Campus Security I</a:t>
            </a:r>
            <a:r>
              <a:rPr b="1" lang="zh-TW" sz="2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ncident</a:t>
            </a:r>
            <a:endParaRPr b="1" sz="2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6" name="Google Shape;286;p14"/>
          <p:cNvSpPr/>
          <p:nvPr/>
        </p:nvSpPr>
        <p:spPr>
          <a:xfrm rot="5400000">
            <a:off x="3829675" y="2186400"/>
            <a:ext cx="1399800" cy="92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7" name="Google Shape;287;p14"/>
          <p:cNvSpPr txBox="1"/>
          <p:nvPr/>
        </p:nvSpPr>
        <p:spPr>
          <a:xfrm>
            <a:off x="1860325" y="3508450"/>
            <a:ext cx="53385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2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Autonomous Vehicle Patrol System</a:t>
            </a:r>
            <a:endParaRPr b="1" sz="24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>
            <p:ph type="ctrTitle"/>
          </p:nvPr>
        </p:nvSpPr>
        <p:spPr>
          <a:xfrm>
            <a:off x="737325" y="352050"/>
            <a:ext cx="7490400" cy="9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Research Methods</a:t>
            </a:r>
            <a:endParaRPr sz="3200"/>
          </a:p>
        </p:txBody>
      </p:sp>
      <p:sp>
        <p:nvSpPr>
          <p:cNvPr id="293" name="Google Shape;293;p15"/>
          <p:cNvSpPr txBox="1"/>
          <p:nvPr>
            <p:ph idx="1" type="subTitle"/>
          </p:nvPr>
        </p:nvSpPr>
        <p:spPr>
          <a:xfrm>
            <a:off x="737325" y="1275150"/>
            <a:ext cx="4068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b="1" lang="zh-TW">
                <a:latin typeface="Maven Pro"/>
                <a:ea typeface="Maven Pro"/>
                <a:cs typeface="Maven Pro"/>
                <a:sym typeface="Maven Pro"/>
              </a:rPr>
              <a:t>Autonomous Vehicle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zh-TW">
                <a:latin typeface="Maven Pro"/>
                <a:ea typeface="Maven Pro"/>
                <a:cs typeface="Maven Pro"/>
                <a:sym typeface="Maven Pro"/>
              </a:rPr>
              <a:t>Camera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zh-TW">
                <a:latin typeface="Maven Pro"/>
                <a:ea typeface="Maven Pro"/>
                <a:cs typeface="Maven Pro"/>
                <a:sym typeface="Maven Pro"/>
              </a:rPr>
              <a:t>GPS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zh-TW">
                <a:latin typeface="Maven Pro"/>
                <a:ea typeface="Maven Pro"/>
                <a:cs typeface="Maven Pro"/>
                <a:sym typeface="Maven Pro"/>
              </a:rPr>
              <a:t>Ultrasonic sensors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zh-TW">
                <a:latin typeface="Maven Pro"/>
                <a:ea typeface="Maven Pro"/>
                <a:cs typeface="Maven Pro"/>
                <a:sym typeface="Maven Pro"/>
              </a:rPr>
              <a:t>Wireless communication module (Wi-Fi)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775" y="428250"/>
            <a:ext cx="3901800" cy="424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>
            <p:ph type="ctrTitle"/>
          </p:nvPr>
        </p:nvSpPr>
        <p:spPr>
          <a:xfrm>
            <a:off x="737325" y="352050"/>
            <a:ext cx="7490400" cy="9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Research Methods</a:t>
            </a:r>
            <a:endParaRPr sz="3200"/>
          </a:p>
        </p:txBody>
      </p:sp>
      <p:sp>
        <p:nvSpPr>
          <p:cNvPr id="300" name="Google Shape;300;p16"/>
          <p:cNvSpPr txBox="1"/>
          <p:nvPr>
            <p:ph idx="1" type="subTitle"/>
          </p:nvPr>
        </p:nvSpPr>
        <p:spPr>
          <a:xfrm>
            <a:off x="737325" y="1275150"/>
            <a:ext cx="3687000" cy="32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zh-TW">
                <a:latin typeface="Maven Pro"/>
                <a:ea typeface="Maven Pro"/>
                <a:cs typeface="Maven Pro"/>
                <a:sym typeface="Maven Pro"/>
              </a:rPr>
              <a:t>YOLO Human Detection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aven Pro"/>
              <a:buChar char="-"/>
            </a:pPr>
            <a:r>
              <a:rPr b="1" lang="zh-TW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Normal</a:t>
            </a:r>
            <a:endParaRPr b="1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zh-TW">
                <a:latin typeface="Maven Pro"/>
                <a:ea typeface="Maven Pro"/>
                <a:cs typeface="Maven Pro"/>
                <a:sym typeface="Maven Pro"/>
              </a:rPr>
              <a:t>Need help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zh-TW">
                <a:latin typeface="Maven Pro"/>
                <a:ea typeface="Maven Pro"/>
                <a:cs typeface="Maven Pro"/>
                <a:sym typeface="Maven Pro"/>
              </a:rPr>
              <a:t>Suspicious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700" y="1925863"/>
            <a:ext cx="4959375" cy="27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>
            <p:ph type="ctrTitle"/>
          </p:nvPr>
        </p:nvSpPr>
        <p:spPr>
          <a:xfrm>
            <a:off x="737325" y="352050"/>
            <a:ext cx="7490400" cy="9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Research Methods</a:t>
            </a:r>
            <a:endParaRPr sz="3200"/>
          </a:p>
        </p:txBody>
      </p:sp>
      <p:sp>
        <p:nvSpPr>
          <p:cNvPr id="307" name="Google Shape;307;p17"/>
          <p:cNvSpPr txBox="1"/>
          <p:nvPr>
            <p:ph idx="1" type="subTitle"/>
          </p:nvPr>
        </p:nvSpPr>
        <p:spPr>
          <a:xfrm>
            <a:off x="737325" y="1275150"/>
            <a:ext cx="3687000" cy="32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zh-TW">
                <a:latin typeface="Maven Pro"/>
                <a:ea typeface="Maven Pro"/>
                <a:cs typeface="Maven Pro"/>
                <a:sym typeface="Maven Pro"/>
              </a:rPr>
              <a:t>YOLO Human Detection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zh-TW">
                <a:latin typeface="Maven Pro"/>
                <a:ea typeface="Maven Pro"/>
                <a:cs typeface="Maven Pro"/>
                <a:sym typeface="Maven Pro"/>
              </a:rPr>
              <a:t>N</a:t>
            </a:r>
            <a:r>
              <a:rPr lang="zh-TW">
                <a:latin typeface="Maven Pro"/>
                <a:ea typeface="Maven Pro"/>
                <a:cs typeface="Maven Pro"/>
                <a:sym typeface="Maven Pro"/>
              </a:rPr>
              <a:t>ormal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aven Pro"/>
              <a:buChar char="-"/>
            </a:pPr>
            <a:r>
              <a:rPr b="1" lang="zh-TW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N</a:t>
            </a:r>
            <a:r>
              <a:rPr b="1" lang="zh-TW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eed help</a:t>
            </a:r>
            <a:endParaRPr b="1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zh-TW">
                <a:latin typeface="Maven Pro"/>
                <a:ea typeface="Maven Pro"/>
                <a:cs typeface="Maven Pro"/>
                <a:sym typeface="Maven Pro"/>
              </a:rPr>
              <a:t>S</a:t>
            </a:r>
            <a:r>
              <a:rPr lang="zh-TW">
                <a:latin typeface="Maven Pro"/>
                <a:ea typeface="Maven Pro"/>
                <a:cs typeface="Maven Pro"/>
                <a:sym typeface="Maven Pro"/>
              </a:rPr>
              <a:t>uspicious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08" name="Google Shape;3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701" y="1925875"/>
            <a:ext cx="4884258" cy="27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>
            <p:ph type="ctrTitle"/>
          </p:nvPr>
        </p:nvSpPr>
        <p:spPr>
          <a:xfrm>
            <a:off x="737325" y="352050"/>
            <a:ext cx="7490400" cy="9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Research Methods</a:t>
            </a:r>
            <a:endParaRPr sz="3200"/>
          </a:p>
        </p:txBody>
      </p:sp>
      <p:sp>
        <p:nvSpPr>
          <p:cNvPr id="314" name="Google Shape;314;p18"/>
          <p:cNvSpPr txBox="1"/>
          <p:nvPr>
            <p:ph idx="1" type="subTitle"/>
          </p:nvPr>
        </p:nvSpPr>
        <p:spPr>
          <a:xfrm>
            <a:off x="737325" y="1275150"/>
            <a:ext cx="3687000" cy="32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zh-TW">
                <a:latin typeface="Maven Pro"/>
                <a:ea typeface="Maven Pro"/>
                <a:cs typeface="Maven Pro"/>
                <a:sym typeface="Maven Pro"/>
              </a:rPr>
              <a:t>YOLO</a:t>
            </a:r>
            <a:r>
              <a:rPr b="1" lang="zh-TW">
                <a:latin typeface="Maven Pro"/>
                <a:ea typeface="Maven Pro"/>
                <a:cs typeface="Maven Pro"/>
                <a:sym typeface="Maven Pro"/>
              </a:rPr>
              <a:t> Human Detection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zh-TW">
                <a:latin typeface="Maven Pro"/>
                <a:ea typeface="Maven Pro"/>
                <a:cs typeface="Maven Pro"/>
                <a:sym typeface="Maven Pro"/>
              </a:rPr>
              <a:t>N</a:t>
            </a:r>
            <a:r>
              <a:rPr lang="zh-TW">
                <a:latin typeface="Maven Pro"/>
                <a:ea typeface="Maven Pro"/>
                <a:cs typeface="Maven Pro"/>
                <a:sym typeface="Maven Pro"/>
              </a:rPr>
              <a:t>ormal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aven Pro"/>
              <a:buChar char="-"/>
            </a:pPr>
            <a:r>
              <a:rPr lang="zh-TW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N</a:t>
            </a:r>
            <a:r>
              <a:rPr lang="zh-TW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eed help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aven Pro"/>
              <a:buChar char="-"/>
            </a:pPr>
            <a:r>
              <a:rPr b="1" lang="zh-TW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S</a:t>
            </a:r>
            <a:r>
              <a:rPr b="1" lang="zh-TW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uspicious</a:t>
            </a:r>
            <a:endParaRPr b="1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15" name="Google Shape;3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700" y="1925876"/>
            <a:ext cx="4932381" cy="275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/>
          <p:nvPr>
            <p:ph type="ctrTitle"/>
          </p:nvPr>
        </p:nvSpPr>
        <p:spPr>
          <a:xfrm>
            <a:off x="705000" y="255050"/>
            <a:ext cx="8052300" cy="9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Progress Report - Completed Work</a:t>
            </a:r>
            <a:endParaRPr sz="3200"/>
          </a:p>
        </p:txBody>
      </p:sp>
      <p:sp>
        <p:nvSpPr>
          <p:cNvPr id="321" name="Google Shape;321;p19"/>
          <p:cNvSpPr txBox="1"/>
          <p:nvPr>
            <p:ph idx="1" type="subTitle"/>
          </p:nvPr>
        </p:nvSpPr>
        <p:spPr>
          <a:xfrm>
            <a:off x="803950" y="1164650"/>
            <a:ext cx="3514500" cy="3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>
                <a:latin typeface="Maven Pro"/>
                <a:ea typeface="Maven Pro"/>
                <a:cs typeface="Maven Pro"/>
                <a:sym typeface="Maven Pro"/>
              </a:rPr>
              <a:t>Autonomous Vehicle</a:t>
            </a:r>
            <a:r>
              <a:rPr b="1" lang="zh-TW">
                <a:latin typeface="Maven Pro"/>
                <a:ea typeface="Maven Pro"/>
                <a:cs typeface="Maven Pro"/>
                <a:sym typeface="Maven Pro"/>
              </a:rPr>
              <a:t>: 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zh-TW">
                <a:latin typeface="Maven Pro"/>
                <a:ea typeface="Maven Pro"/>
                <a:cs typeface="Maven Pro"/>
                <a:sym typeface="Maven Pro"/>
              </a:rPr>
              <a:t>Stepper Motor Control</a:t>
            </a:r>
            <a:br>
              <a:rPr lang="zh-TW">
                <a:latin typeface="Maven Pro"/>
                <a:ea typeface="Maven Pro"/>
                <a:cs typeface="Maven Pro"/>
                <a:sym typeface="Maven Pro"/>
              </a:rPr>
            </a:b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zh-TW">
                <a:latin typeface="Maven Pro"/>
                <a:ea typeface="Maven Pro"/>
                <a:cs typeface="Maven Pro"/>
                <a:sym typeface="Maven Pro"/>
              </a:rPr>
              <a:t>Electric Cylinder Control</a:t>
            </a:r>
            <a:br>
              <a:rPr lang="zh-TW">
                <a:latin typeface="Maven Pro"/>
                <a:ea typeface="Maven Pro"/>
                <a:cs typeface="Maven Pro"/>
                <a:sym typeface="Maven Pro"/>
              </a:rPr>
            </a:b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zh-TW">
                <a:latin typeface="Maven Pro"/>
                <a:ea typeface="Maven Pro"/>
                <a:cs typeface="Maven Pro"/>
                <a:sym typeface="Maven Pro"/>
              </a:rPr>
              <a:t>GPS Antenna Testin</a:t>
            </a:r>
            <a:r>
              <a:rPr lang="zh-TW">
                <a:latin typeface="Maven Pro"/>
                <a:ea typeface="Maven Pro"/>
                <a:cs typeface="Maven Pro"/>
                <a:sym typeface="Maven Pro"/>
              </a:rPr>
              <a:t>g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22" name="Google Shape;3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600" y="1331274"/>
            <a:ext cx="3755752" cy="21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19"/>
          <p:cNvCxnSpPr/>
          <p:nvPr/>
        </p:nvCxnSpPr>
        <p:spPr>
          <a:xfrm>
            <a:off x="3736475" y="2380913"/>
            <a:ext cx="815700" cy="3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 txBox="1"/>
          <p:nvPr>
            <p:ph type="ctrTitle"/>
          </p:nvPr>
        </p:nvSpPr>
        <p:spPr>
          <a:xfrm>
            <a:off x="705000" y="255050"/>
            <a:ext cx="8052300" cy="9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Progress Report - Completed Work</a:t>
            </a:r>
            <a:endParaRPr sz="3200"/>
          </a:p>
        </p:txBody>
      </p:sp>
      <p:sp>
        <p:nvSpPr>
          <p:cNvPr id="329" name="Google Shape;329;p20"/>
          <p:cNvSpPr txBox="1"/>
          <p:nvPr>
            <p:ph idx="1" type="subTitle"/>
          </p:nvPr>
        </p:nvSpPr>
        <p:spPr>
          <a:xfrm>
            <a:off x="803950" y="1164650"/>
            <a:ext cx="3514500" cy="3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>
                <a:latin typeface="Maven Pro"/>
                <a:ea typeface="Maven Pro"/>
                <a:cs typeface="Maven Pro"/>
                <a:sym typeface="Maven Pro"/>
              </a:rPr>
              <a:t>YOLO Human Detection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30" name="Google Shape;330;p20"/>
          <p:cNvPicPr preferRelativeResize="0"/>
          <p:nvPr/>
        </p:nvPicPr>
        <p:blipFill rotWithShape="1">
          <a:blip r:embed="rId3">
            <a:alphaModFix/>
          </a:blip>
          <a:srcRect b="4242" l="49586" r="1808" t="3121"/>
          <a:stretch/>
        </p:blipFill>
        <p:spPr>
          <a:xfrm>
            <a:off x="2349806" y="1926450"/>
            <a:ext cx="4444374" cy="25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/>
          <p:nvPr>
            <p:ph type="ctrTitle"/>
          </p:nvPr>
        </p:nvSpPr>
        <p:spPr>
          <a:xfrm>
            <a:off x="705000" y="255050"/>
            <a:ext cx="7744200" cy="9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Progress Report - Problems &amp; Solution</a:t>
            </a:r>
            <a:endParaRPr sz="3200"/>
          </a:p>
        </p:txBody>
      </p:sp>
      <p:sp>
        <p:nvSpPr>
          <p:cNvPr id="336" name="Google Shape;336;p21"/>
          <p:cNvSpPr txBox="1"/>
          <p:nvPr>
            <p:ph idx="1" type="subTitle"/>
          </p:nvPr>
        </p:nvSpPr>
        <p:spPr>
          <a:xfrm>
            <a:off x="790800" y="1164750"/>
            <a:ext cx="7562400" cy="12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>
                <a:latin typeface="Maven Pro"/>
                <a:ea typeface="Maven Pro"/>
                <a:cs typeface="Maven Pro"/>
                <a:sym typeface="Maven Pro"/>
              </a:rPr>
              <a:t>Autonomous Vehicle: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zh-TW">
                <a:latin typeface="Maven Pro"/>
                <a:ea typeface="Maven Pro"/>
                <a:cs typeface="Maven Pro"/>
                <a:sym typeface="Maven Pro"/>
              </a:rPr>
              <a:t>Arduino crash during operation.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37" name="Google Shape;337;p21"/>
          <p:cNvSpPr txBox="1"/>
          <p:nvPr/>
        </p:nvSpPr>
        <p:spPr>
          <a:xfrm>
            <a:off x="1238925" y="2738700"/>
            <a:ext cx="58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 E</a:t>
            </a:r>
            <a:r>
              <a:rPr lang="zh-TW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mergency stop button and Remote stop functionality.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